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99300" cy="10234613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A57F0-E9EE-404C-B957-B0C84956E8E9}" type="datetimeFigureOut">
              <a:rPr lang="en-US" smtClean="0"/>
              <a:t>16/05/2018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F4C65-4A70-794C-928D-045532087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098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PT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BA0E-7372-44B5-ADD2-9B701187E08B}" type="datetime1">
              <a:rPr lang="pt-PT" smtClean="0"/>
              <a:pPr/>
              <a:t>16/05/2018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BA0E-7372-44B5-ADD2-9B701187E08B}" type="datetime1">
              <a:rPr lang="pt-PT" smtClean="0"/>
              <a:pPr/>
              <a:t>16/05/2018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PT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BA0E-7372-44B5-ADD2-9B701187E08B}" type="datetime1">
              <a:rPr lang="pt-PT" smtClean="0"/>
              <a:pPr/>
              <a:t>16/05/2018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BA0E-7372-44B5-ADD2-9B701187E08B}" type="datetime1">
              <a:rPr lang="pt-PT" smtClean="0"/>
              <a:pPr/>
              <a:t>16/05/2018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P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BA0E-7372-44B5-ADD2-9B701187E08B}" type="datetime1">
              <a:rPr lang="pt-PT" smtClean="0"/>
              <a:pPr/>
              <a:t>16/05/2018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BA0E-7372-44B5-ADD2-9B701187E08B}" type="datetime1">
              <a:rPr lang="pt-PT" smtClean="0"/>
              <a:pPr/>
              <a:t>16/05/2018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BA0E-7372-44B5-ADD2-9B701187E08B}" type="datetime1">
              <a:rPr lang="pt-PT" smtClean="0"/>
              <a:pPr/>
              <a:t>16/05/2018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BA0E-7372-44B5-ADD2-9B701187E08B}" type="datetime1">
              <a:rPr lang="pt-PT" smtClean="0"/>
              <a:pPr/>
              <a:t>16/05/2018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BA0E-7372-44B5-ADD2-9B701187E08B}" type="datetime1">
              <a:rPr lang="pt-PT" smtClean="0"/>
              <a:pPr/>
              <a:t>16/05/2018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BA0E-7372-44B5-ADD2-9B701187E08B}" type="datetime1">
              <a:rPr lang="pt-PT" smtClean="0"/>
              <a:pPr/>
              <a:t>16/05/2018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BA0E-7372-44B5-ADD2-9B701187E08B}" type="datetime1">
              <a:rPr lang="pt-PT" smtClean="0"/>
              <a:pPr/>
              <a:t>16/05/2018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D97BA0E-7372-44B5-ADD2-9B701187E08B}" type="datetime1">
              <a:rPr lang="pt-PT" smtClean="0"/>
              <a:pPr/>
              <a:t>16/05/2018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SNA 17 -18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Instructions for presentation of class project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0126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Please sent the </a:t>
            </a:r>
            <a:r>
              <a:rPr lang="en-GB" dirty="0" err="1" smtClean="0"/>
              <a:t>ppt</a:t>
            </a:r>
            <a:r>
              <a:rPr lang="en-GB" dirty="0" smtClean="0"/>
              <a:t> to the class e-mail. </a:t>
            </a:r>
            <a:r>
              <a:rPr lang="en-GB" smtClean="0"/>
              <a:t>Thank </a:t>
            </a:r>
            <a:r>
              <a:rPr lang="en-GB" dirty="0" smtClean="0"/>
              <a:t>YOU!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8347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Let colleagues and myself know, in a informal way, what were your results . To have the whole panorama and do comparisons </a:t>
            </a:r>
          </a:p>
          <a:p>
            <a:r>
              <a:rPr lang="en-GB" dirty="0" smtClean="0"/>
              <a:t>What can we say about the social networks of the various degrees/groups of ISEG</a:t>
            </a:r>
          </a:p>
          <a:p>
            <a:r>
              <a:rPr lang="en-GB" dirty="0" smtClean="0"/>
              <a:t>What characterises them ? But also what is surprising , curious, puzzling?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4485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do 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is </a:t>
            </a:r>
            <a:r>
              <a:rPr lang="en-GB" dirty="0" smtClean="0"/>
              <a:t>a short </a:t>
            </a:r>
            <a:r>
              <a:rPr lang="en-GB" dirty="0" smtClean="0"/>
              <a:t>presentation -10 minutes max</a:t>
            </a:r>
          </a:p>
          <a:p>
            <a:r>
              <a:rPr lang="en-GB" dirty="0" smtClean="0"/>
              <a:t>You can have 1 or 2 of the colleagues presenting – more than that may be confusing but you can decide it . The colleagues not presenting should be ready to answer questions from the group and/or the prof</a:t>
            </a:r>
          </a:p>
          <a:p>
            <a:r>
              <a:rPr lang="en-GB" dirty="0" smtClean="0"/>
              <a:t>PPT is probably a good choice; using tables and some text also. </a:t>
            </a:r>
          </a:p>
          <a:p>
            <a:r>
              <a:rPr lang="en-GB" dirty="0" smtClean="0"/>
              <a:t>Juts present the results of 2 /3 matrices </a:t>
            </a:r>
            <a:endParaRPr lang="en-GB" dirty="0" smtClean="0"/>
          </a:p>
          <a:p>
            <a:pPr lvl="1"/>
            <a:r>
              <a:rPr lang="en-GB" dirty="0" smtClean="0"/>
              <a:t>: </a:t>
            </a:r>
            <a:r>
              <a:rPr lang="en-GB" dirty="0" smtClean="0"/>
              <a:t>e.g. one professional one social , the future (or choose some other you find interesting )</a:t>
            </a:r>
          </a:p>
          <a:p>
            <a:r>
              <a:rPr lang="en-GB" dirty="0" smtClean="0"/>
              <a:t>Present  </a:t>
            </a:r>
            <a:r>
              <a:rPr lang="en-GB" dirty="0" smtClean="0"/>
              <a:t>visualisation of these </a:t>
            </a:r>
            <a:r>
              <a:rPr lang="en-GB" dirty="0" smtClean="0"/>
              <a:t>matrices ; it is better (more informative) if </a:t>
            </a:r>
            <a:r>
              <a:rPr lang="en-GB" dirty="0" smtClean="0"/>
              <a:t>you include some relevant attributes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20830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</a:t>
            </a:r>
            <a:r>
              <a:rPr lang="en-GB" dirty="0" smtClean="0"/>
              <a:t>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Degree/year studied </a:t>
            </a:r>
          </a:p>
          <a:p>
            <a:r>
              <a:rPr lang="en-GB" dirty="0" smtClean="0"/>
              <a:t># students questioned </a:t>
            </a:r>
          </a:p>
          <a:p>
            <a:r>
              <a:rPr lang="en-GB" dirty="0" smtClean="0"/>
              <a:t>Matrices /relations used in the study</a:t>
            </a:r>
          </a:p>
          <a:p>
            <a:r>
              <a:rPr lang="en-GB" dirty="0" smtClean="0"/>
              <a:t>Attributes used in the study</a:t>
            </a:r>
          </a:p>
          <a:p>
            <a:endParaRPr lang="en-GB" dirty="0"/>
          </a:p>
          <a:p>
            <a:r>
              <a:rPr lang="en-GB" dirty="0" smtClean="0"/>
              <a:t>Name of the groups members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56277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Whole group measures 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1521365"/>
              </p:ext>
            </p:extLst>
          </p:nvPr>
        </p:nvGraphicFramePr>
        <p:xfrm>
          <a:off x="457200" y="1600200"/>
          <a:ext cx="8229600" cy="2494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Matrix 1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matrix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….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GB" dirty="0" smtClean="0"/>
                        <a:t>cohesion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density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Average degree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Reciprocity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centralisation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5</a:t>
            </a:fld>
            <a:endParaRPr lang="pt-PT"/>
          </a:p>
        </p:txBody>
      </p:sp>
      <p:sp>
        <p:nvSpPr>
          <p:cNvPr id="6" name="TextBox 5"/>
          <p:cNvSpPr txBox="1"/>
          <p:nvPr/>
        </p:nvSpPr>
        <p:spPr>
          <a:xfrm>
            <a:off x="457201" y="4607691"/>
            <a:ext cx="7897348" cy="1200329"/>
          </a:xfrm>
          <a:prstGeom prst="rect">
            <a:avLst/>
          </a:prstGeom>
          <a:noFill/>
          <a:ln w="19050" cmpd="sng"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Choose a couple  of </a:t>
            </a:r>
            <a:r>
              <a:rPr lang="en-GB" dirty="0"/>
              <a:t>main differences/similarities  among </a:t>
            </a:r>
            <a:r>
              <a:rPr lang="en-GB" dirty="0" smtClean="0"/>
              <a:t>them , and include the most striking, curious. </a:t>
            </a:r>
          </a:p>
          <a:p>
            <a:r>
              <a:rPr lang="en-GB" dirty="0" smtClean="0"/>
              <a:t>Give an explanation – based on your knowledge of what these measures mean and </a:t>
            </a:r>
            <a:r>
              <a:rPr lang="en-GB" dirty="0" smtClean="0"/>
              <a:t>your </a:t>
            </a:r>
            <a:r>
              <a:rPr lang="en-GB" dirty="0" smtClean="0"/>
              <a:t>knowledge of the groups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6359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Centrality measures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4982329"/>
              </p:ext>
            </p:extLst>
          </p:nvPr>
        </p:nvGraphicFramePr>
        <p:xfrm>
          <a:off x="452561" y="1524000"/>
          <a:ext cx="82296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Matrix 1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Matrix 2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Matrix 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Top  3/5 degree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Top 3/ 5 closeness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Top 3/5 </a:t>
                      </a:r>
                      <a:r>
                        <a:rPr lang="en-GB" dirty="0" err="1" smtClean="0"/>
                        <a:t>betweeness</a:t>
                      </a: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6</a:t>
            </a:fld>
            <a:endParaRPr lang="pt-PT"/>
          </a:p>
        </p:txBody>
      </p:sp>
      <p:sp>
        <p:nvSpPr>
          <p:cNvPr id="6" name="TextBox 5"/>
          <p:cNvSpPr txBox="1"/>
          <p:nvPr/>
        </p:nvSpPr>
        <p:spPr>
          <a:xfrm>
            <a:off x="166324" y="3754731"/>
            <a:ext cx="8709292" cy="2308324"/>
          </a:xfrm>
          <a:prstGeom prst="rect">
            <a:avLst/>
          </a:prstGeom>
          <a:noFill/>
          <a:ln w="28575" cmpd="sng"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Based on the information on attributes characterise  and give additional information on </a:t>
            </a:r>
            <a:r>
              <a:rPr lang="en-GB" dirty="0" smtClean="0"/>
              <a:t>those </a:t>
            </a:r>
            <a:r>
              <a:rPr lang="en-GB" dirty="0"/>
              <a:t>actors – for instance grades, gender, place of birth/livelihood  </a:t>
            </a:r>
          </a:p>
          <a:p>
            <a:r>
              <a:rPr lang="en-GB" dirty="0"/>
              <a:t>Are there relevant differences among the different matrices of who are the actors with top </a:t>
            </a:r>
            <a:r>
              <a:rPr lang="en-GB" dirty="0" smtClean="0"/>
              <a:t>centrality</a:t>
            </a:r>
            <a:r>
              <a:rPr lang="en-GB" dirty="0"/>
              <a:t>? How do you explain it? </a:t>
            </a:r>
          </a:p>
          <a:p>
            <a:r>
              <a:rPr lang="en-GB" dirty="0"/>
              <a:t>Are there relevant differences among the different centrality measure of who is in the  top </a:t>
            </a:r>
            <a:r>
              <a:rPr lang="en-GB" dirty="0" smtClean="0"/>
              <a:t>centrality</a:t>
            </a:r>
            <a:r>
              <a:rPr lang="en-GB" dirty="0"/>
              <a:t>? </a:t>
            </a:r>
            <a:r>
              <a:rPr lang="en-GB" dirty="0" smtClean="0"/>
              <a:t>How do you </a:t>
            </a:r>
            <a:r>
              <a:rPr lang="en-GB" dirty="0" smtClean="0"/>
              <a:t>explain </a:t>
            </a:r>
            <a:r>
              <a:rPr lang="en-GB" dirty="0" smtClean="0"/>
              <a:t>them? Make use </a:t>
            </a:r>
            <a:r>
              <a:rPr lang="en-GB" dirty="0"/>
              <a:t>information on attributes to make sense of </a:t>
            </a:r>
            <a:r>
              <a:rPr lang="en-GB" dirty="0" smtClean="0"/>
              <a:t>these </a:t>
            </a:r>
            <a:r>
              <a:rPr lang="en-GB" dirty="0"/>
              <a:t>results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747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Subgroup measures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437419"/>
              </p:ext>
            </p:extLst>
          </p:nvPr>
        </p:nvGraphicFramePr>
        <p:xfrm>
          <a:off x="457200" y="1600200"/>
          <a:ext cx="8229600" cy="26669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Cluster of overlap</a:t>
                      </a:r>
                      <a:r>
                        <a:rPr lang="en-GB" baseline="0" dirty="0" smtClean="0"/>
                        <a:t> matrix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Cluster of overlap</a:t>
                      </a:r>
                      <a:r>
                        <a:rPr lang="en-GB" baseline="0" dirty="0" smtClean="0"/>
                        <a:t> matrix 2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Cluster of overlap</a:t>
                      </a:r>
                      <a:r>
                        <a:rPr lang="en-GB" baseline="0" dirty="0" smtClean="0"/>
                        <a:t> matrix 3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# &amp; label of clusters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Cluster 1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Cluster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Cluster 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Cluster 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7</a:t>
            </a:fld>
            <a:endParaRPr lang="pt-PT"/>
          </a:p>
        </p:txBody>
      </p:sp>
      <p:sp>
        <p:nvSpPr>
          <p:cNvPr id="6" name="TextBox 5"/>
          <p:cNvSpPr txBox="1"/>
          <p:nvPr/>
        </p:nvSpPr>
        <p:spPr>
          <a:xfrm>
            <a:off x="259656" y="4536296"/>
            <a:ext cx="8564767" cy="1200329"/>
          </a:xfrm>
          <a:prstGeom prst="rect">
            <a:avLst/>
          </a:prstGeom>
          <a:noFill/>
          <a:ln w="19050" cmpd="sng">
            <a:solidFill>
              <a:srgbClr val="E46C0A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Who </a:t>
            </a:r>
            <a:r>
              <a:rPr lang="en-GB" dirty="0"/>
              <a:t>is gathered in the same clusters? On what </a:t>
            </a:r>
            <a:r>
              <a:rPr lang="en-GB" dirty="0" smtClean="0"/>
              <a:t>basis/</a:t>
            </a:r>
            <a:r>
              <a:rPr lang="en-GB" dirty="0" err="1" smtClean="0"/>
              <a:t>rationaled</a:t>
            </a:r>
            <a:r>
              <a:rPr lang="en-GB" dirty="0" smtClean="0"/>
              <a:t> </a:t>
            </a:r>
            <a:r>
              <a:rPr lang="en-GB" dirty="0"/>
              <a:t>do you differentiate clusters amongst themselves? E.g. nationality, </a:t>
            </a:r>
            <a:r>
              <a:rPr lang="en-GB" dirty="0" smtClean="0"/>
              <a:t>performance/grades, </a:t>
            </a:r>
            <a:r>
              <a:rPr lang="en-GB" dirty="0"/>
              <a:t>place of </a:t>
            </a:r>
            <a:r>
              <a:rPr lang="en-GB" dirty="0" smtClean="0"/>
              <a:t>living….</a:t>
            </a:r>
            <a:endParaRPr lang="en-GB" dirty="0"/>
          </a:p>
          <a:p>
            <a:r>
              <a:rPr lang="en-GB" dirty="0"/>
              <a:t>What are the main differences among the different matrices?</a:t>
            </a:r>
          </a:p>
        </p:txBody>
      </p:sp>
    </p:spTree>
    <p:extLst>
      <p:ext uri="{BB962C8B-B14F-4D97-AF65-F5344CB8AC3E}">
        <p14:creationId xmlns:p14="http://schemas.microsoft.com/office/powerpoint/2010/main" val="2339638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E-I index </a:t>
            </a:r>
            <a:r>
              <a:rPr lang="en-GB" dirty="0" err="1" smtClean="0"/>
              <a:t>homophily</a:t>
            </a:r>
            <a:r>
              <a:rPr lang="en-GB" dirty="0" smtClean="0"/>
              <a:t> measures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02112"/>
              </p:ext>
            </p:extLst>
          </p:nvPr>
        </p:nvGraphicFramePr>
        <p:xfrm>
          <a:off x="457200" y="1827778"/>
          <a:ext cx="8229600" cy="3722563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538679"/>
                <a:gridCol w="2857737"/>
                <a:gridCol w="1775784"/>
                <a:gridCol w="2057400"/>
              </a:tblGrid>
              <a:tr h="33204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Matrix</a:t>
                      </a:r>
                      <a:r>
                        <a:rPr lang="en-GB" baseline="0" dirty="0" smtClean="0"/>
                        <a:t> 1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Matrix 2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Matrix 3 </a:t>
                      </a:r>
                      <a:endParaRPr lang="en-GB" dirty="0"/>
                    </a:p>
                  </a:txBody>
                  <a:tcPr/>
                </a:tc>
              </a:tr>
              <a:tr h="1555592">
                <a:tc>
                  <a:txBody>
                    <a:bodyPr/>
                    <a:lstStyle/>
                    <a:p>
                      <a:r>
                        <a:rPr lang="en-GB" dirty="0" smtClean="0"/>
                        <a:t>Attribute</a:t>
                      </a:r>
                      <a:r>
                        <a:rPr lang="en-GB" baseline="0" dirty="0" smtClean="0"/>
                        <a:t> 1 - categories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Highest </a:t>
                      </a:r>
                      <a:r>
                        <a:rPr lang="en-GB" dirty="0" err="1" smtClean="0"/>
                        <a:t>homophily</a:t>
                      </a:r>
                      <a:r>
                        <a:rPr lang="en-GB" dirty="0" smtClean="0"/>
                        <a:t> among category y and category X</a:t>
                      </a:r>
                    </a:p>
                    <a:p>
                      <a:r>
                        <a:rPr lang="en-GB" dirty="0" smtClean="0"/>
                        <a:t>Lowest </a:t>
                      </a:r>
                      <a:r>
                        <a:rPr lang="en-GB" dirty="0" err="1" smtClean="0"/>
                        <a:t>homophily</a:t>
                      </a:r>
                      <a:r>
                        <a:rPr lang="en-GB" dirty="0" smtClean="0"/>
                        <a:t>  among category w</a:t>
                      </a:r>
                      <a:r>
                        <a:rPr lang="en-GB" baseline="0" dirty="0" smtClean="0"/>
                        <a:t> and z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801211">
                <a:tc>
                  <a:txBody>
                    <a:bodyPr/>
                    <a:lstStyle/>
                    <a:p>
                      <a:r>
                        <a:rPr lang="en-GB" dirty="0" smtClean="0"/>
                        <a:t>Attribute 2 – categories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Highest </a:t>
                      </a:r>
                      <a:r>
                        <a:rPr lang="en-GB" dirty="0" err="1" smtClean="0"/>
                        <a:t>homophily</a:t>
                      </a:r>
                      <a:r>
                        <a:rPr lang="en-GB" dirty="0" smtClean="0"/>
                        <a:t> among category y and category X</a:t>
                      </a:r>
                    </a:p>
                    <a:p>
                      <a:r>
                        <a:rPr lang="en-GB" dirty="0" smtClean="0"/>
                        <a:t>Lowest </a:t>
                      </a:r>
                      <a:r>
                        <a:rPr lang="en-GB" dirty="0" err="1" smtClean="0"/>
                        <a:t>homophily</a:t>
                      </a:r>
                      <a:r>
                        <a:rPr lang="en-GB" dirty="0" smtClean="0"/>
                        <a:t>  among category w</a:t>
                      </a:r>
                      <a:r>
                        <a:rPr lang="en-GB" baseline="0" dirty="0" smtClean="0"/>
                        <a:t> and z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8</a:t>
            </a:fld>
            <a:endParaRPr lang="pt-PT"/>
          </a:p>
        </p:txBody>
      </p:sp>
      <p:sp>
        <p:nvSpPr>
          <p:cNvPr id="6" name="TextBox 5"/>
          <p:cNvSpPr txBox="1"/>
          <p:nvPr/>
        </p:nvSpPr>
        <p:spPr>
          <a:xfrm>
            <a:off x="574571" y="5714685"/>
            <a:ext cx="7786955" cy="923330"/>
          </a:xfrm>
          <a:prstGeom prst="rect">
            <a:avLst/>
          </a:prstGeom>
          <a:noFill/>
          <a:ln w="19050" cmpd="sng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how </a:t>
            </a:r>
            <a:r>
              <a:rPr lang="en-GB" dirty="0"/>
              <a:t>can you explain </a:t>
            </a:r>
            <a:r>
              <a:rPr lang="en-GB" dirty="0" smtClean="0"/>
              <a:t>these E-I index values  </a:t>
            </a:r>
            <a:r>
              <a:rPr lang="en-GB" dirty="0"/>
              <a:t>based on what you know, from life experience, about </a:t>
            </a:r>
            <a:r>
              <a:rPr lang="en-GB" dirty="0" smtClean="0"/>
              <a:t>these </a:t>
            </a:r>
            <a:r>
              <a:rPr lang="en-GB" dirty="0"/>
              <a:t>groups?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7134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3/5 thoughts on this </a:t>
            </a:r>
            <a:r>
              <a:rPr lang="en-GB" dirty="0" smtClean="0"/>
              <a:t>. </a:t>
            </a:r>
          </a:p>
          <a:p>
            <a:r>
              <a:rPr lang="en-GB" dirty="0" smtClean="0"/>
              <a:t>What do you take</a:t>
            </a:r>
            <a:r>
              <a:rPr lang="en-GB" smtClean="0"/>
              <a:t>/conclude from these results?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51826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57</TotalTime>
  <Words>556</Words>
  <Application>Microsoft Macintosh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SNA 17 -18</vt:lpstr>
      <vt:lpstr>Objective </vt:lpstr>
      <vt:lpstr>How to do it</vt:lpstr>
      <vt:lpstr>Introduction</vt:lpstr>
      <vt:lpstr>Whole group measures </vt:lpstr>
      <vt:lpstr>Centrality measures</vt:lpstr>
      <vt:lpstr>Subgroup measures </vt:lpstr>
      <vt:lpstr>E-I index homophily measures</vt:lpstr>
      <vt:lpstr>Conclusion </vt:lpstr>
      <vt:lpstr>request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 17 -18</dc:title>
  <dc:creator>Marta Pedro Varanda</dc:creator>
  <cp:lastModifiedBy>Marta Pedro Varanda</cp:lastModifiedBy>
  <cp:revision>10</cp:revision>
  <dcterms:created xsi:type="dcterms:W3CDTF">2018-05-15T17:52:29Z</dcterms:created>
  <dcterms:modified xsi:type="dcterms:W3CDTF">2018-05-16T09:00:42Z</dcterms:modified>
</cp:coreProperties>
</file>